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84" r:id="rId3"/>
    <p:sldId id="312" r:id="rId4"/>
    <p:sldId id="292" r:id="rId5"/>
    <p:sldId id="294" r:id="rId6"/>
    <p:sldId id="293" r:id="rId7"/>
    <p:sldId id="304" r:id="rId8"/>
    <p:sldId id="306" r:id="rId9"/>
    <p:sldId id="309" r:id="rId10"/>
    <p:sldId id="308" r:id="rId11"/>
    <p:sldId id="316" r:id="rId12"/>
    <p:sldId id="314" r:id="rId13"/>
    <p:sldId id="313" r:id="rId14"/>
    <p:sldId id="301" r:id="rId15"/>
    <p:sldId id="311" r:id="rId16"/>
    <p:sldId id="289" r:id="rId17"/>
    <p:sldId id="317" r:id="rId18"/>
    <p:sldId id="318" r:id="rId19"/>
    <p:sldId id="319" r:id="rId20"/>
    <p:sldId id="320" r:id="rId21"/>
    <p:sldId id="266" r:id="rId22"/>
    <p:sldId id="270" r:id="rId23"/>
    <p:sldId id="290" r:id="rId24"/>
    <p:sldId id="321" r:id="rId25"/>
    <p:sldId id="272" r:id="rId26"/>
    <p:sldId id="271" r:id="rId27"/>
    <p:sldId id="273" r:id="rId28"/>
    <p:sldId id="274" r:id="rId29"/>
    <p:sldId id="275" r:id="rId30"/>
    <p:sldId id="276" r:id="rId31"/>
    <p:sldId id="322" r:id="rId32"/>
    <p:sldId id="269" r:id="rId33"/>
    <p:sldId id="277" r:id="rId34"/>
    <p:sldId id="278" r:id="rId35"/>
    <p:sldId id="288" r:id="rId36"/>
    <p:sldId id="263" r:id="rId37"/>
    <p:sldId id="279" r:id="rId38"/>
    <p:sldId id="260" r:id="rId39"/>
    <p:sldId id="280" r:id="rId40"/>
    <p:sldId id="262" r:id="rId41"/>
    <p:sldId id="286" r:id="rId42"/>
    <p:sldId id="281" r:id="rId43"/>
    <p:sldId id="282" r:id="rId44"/>
    <p:sldId id="287" r:id="rId45"/>
    <p:sldId id="268" r:id="rId46"/>
    <p:sldId id="283" r:id="rId47"/>
    <p:sldId id="31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4BCD4-5F5F-FA44-A736-0DEA8A6BBDB9}" type="datetimeFigureOut">
              <a:rPr lang="en-US" smtClean="0"/>
              <a:t>22/01/16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A72CF-6DDA-DD40-8501-31F562701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69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A2CED-79C9-1C40-9997-7C372B2E4B68}" type="slidenum">
              <a:rPr lang="en-US"/>
              <a:pPr/>
              <a:t>13</a:t>
            </a:fld>
            <a:endParaRPr lang="en-US"/>
          </a:p>
        </p:txBody>
      </p:sp>
      <p:sp>
        <p:nvSpPr>
          <p:cNvPr id="1935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35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01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4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37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3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0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9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38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2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EC56E-29D1-AC41-AC22-7B9BC2B31652}" type="datetimeFigureOut">
              <a:rPr lang="en-US" smtClean="0"/>
              <a:t>21/01/16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524C9-A855-244E-A009-CF4DCDC6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2019" y="0"/>
            <a:ext cx="12192000" cy="685800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</a:t>
            </a:r>
            <a:r>
              <a:rPr lang="en-US" sz="3200" dirty="0"/>
              <a:t>7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</a:t>
            </a:r>
            <a:r>
              <a:rPr lang="en-US" sz="3200" dirty="0" smtClean="0"/>
              <a:t>22</a:t>
            </a:r>
            <a:r>
              <a:rPr lang="en-US" sz="3200" dirty="0" smtClean="0"/>
              <a:t>, </a:t>
            </a:r>
            <a:r>
              <a:rPr lang="en-US" sz="3200" dirty="0" smtClean="0"/>
              <a:t>2016</a:t>
            </a:r>
            <a:endParaRPr lang="en-US" sz="32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Chris Piech</a:t>
            </a:r>
            <a:endParaRPr lang="en-US" sz="3200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1010501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Fractals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56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Factorial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2142" y="1624893"/>
            <a:ext cx="51714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fact(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n) {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(n == 0)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n * </a:t>
            </a:r>
            <a:r>
              <a:rPr lang="en-US" sz="2400" dirty="0" smtClean="0">
                <a:latin typeface="Courier"/>
                <a:cs typeface="Courier"/>
              </a:rPr>
              <a:t>fact(n – 1);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421195" y="1283528"/>
            <a:ext cx="0" cy="53662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143772">
            <a:off x="5339262" y="3236129"/>
            <a:ext cx="37135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N! = N * (N – 1)!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7295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Common Bug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2142" y="1624893"/>
            <a:ext cx="406328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fact(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n) {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(n == 0)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n * </a:t>
            </a:r>
            <a:r>
              <a:rPr lang="en-US" sz="2400" dirty="0" smtClean="0">
                <a:latin typeface="Courier"/>
                <a:cs typeface="Courier"/>
              </a:rPr>
              <a:t>fact(n – 1);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421195" y="1283528"/>
            <a:ext cx="0" cy="53662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143772">
            <a:off x="5339262" y="3236129"/>
            <a:ext cx="37135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N! = N * (N – 1)!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24041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snazzy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335870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165888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435456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7050240" y="2073818"/>
            <a:ext cx="414720" cy="2903345"/>
          </a:xfrm>
          <a:prstGeom prst="rect">
            <a:avLst/>
          </a:prstGeom>
          <a:solidFill>
            <a:srgbClr val="804C1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622080" y="4562399"/>
            <a:ext cx="2488320" cy="414764"/>
          </a:xfrm>
          <a:prstGeom prst="rect">
            <a:avLst/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829440" y="4147635"/>
            <a:ext cx="2073600" cy="414764"/>
          </a:xfrm>
          <a:prstGeom prst="rect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1036800" y="3732872"/>
            <a:ext cx="1658880" cy="41476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1244160" y="3318108"/>
            <a:ext cx="1244160" cy="414764"/>
          </a:xfrm>
          <a:prstGeom prst="rect">
            <a:avLst/>
          </a:prstGeom>
          <a:solidFill>
            <a:srgbClr val="FF6309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1451520" y="2903345"/>
            <a:ext cx="829440" cy="414764"/>
          </a:xfrm>
          <a:prstGeom prst="rect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6" name="Rectangle 10"/>
          <p:cNvSpPr>
            <a:spLocks noChangeArrowheads="1"/>
          </p:cNvSpPr>
          <p:nvPr/>
        </p:nvSpPr>
        <p:spPr bwMode="auto">
          <a:xfrm>
            <a:off x="207360" y="4977162"/>
            <a:ext cx="850176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145152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14720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6842880" y="1244291"/>
            <a:ext cx="82944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760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400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55310" name="Text Box 14"/>
          <p:cNvSpPr txBox="1">
            <a:spLocks noChangeArrowheads="1"/>
          </p:cNvSpPr>
          <p:nvPr/>
        </p:nvSpPr>
        <p:spPr bwMode="auto">
          <a:xfrm>
            <a:off x="62208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</a:p>
          <a:p>
            <a:pPr algn="ctr">
              <a:lnSpc>
                <a:spcPct val="112000"/>
              </a:lnSpc>
            </a:pPr>
            <a:r>
              <a:rPr lang="en-US" sz="2400">
                <a:solidFill>
                  <a:srgbClr val="FF0000"/>
                </a:solidFill>
                <a:latin typeface="Purisa" charset="0"/>
              </a:rPr>
              <a:t>This disk...</a:t>
            </a:r>
          </a:p>
        </p:txBody>
      </p:sp>
      <p:cxnSp>
        <p:nvCxnSpPr>
          <p:cNvPr id="55311" name="AutoShape 15"/>
          <p:cNvCxnSpPr>
            <a:cxnSpLocks noChangeShapeType="1"/>
            <a:stCxn id="55310" idx="1"/>
            <a:endCxn id="55301" idx="1"/>
          </p:cNvCxnSpPr>
          <p:nvPr/>
        </p:nvCxnSpPr>
        <p:spPr bwMode="auto">
          <a:xfrm flipV="1">
            <a:off x="622080" y="4769781"/>
            <a:ext cx="1440" cy="1371024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4976640" y="5599308"/>
            <a:ext cx="3317760" cy="1082994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1200">
                <a:solidFill>
                  <a:srgbClr val="FF0000"/>
                </a:solidFill>
                <a:latin typeface="Purisa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Purisa" charset="0"/>
              </a:rPr>
              <a:t>...needs to get over here.</a:t>
            </a:r>
          </a:p>
        </p:txBody>
      </p:sp>
      <p:cxnSp>
        <p:nvCxnSpPr>
          <p:cNvPr id="55313" name="AutoShape 17"/>
          <p:cNvCxnSpPr>
            <a:cxnSpLocks noChangeShapeType="1"/>
            <a:stCxn id="55312" idx="0"/>
            <a:endCxn id="55299" idx="2"/>
          </p:cNvCxnSpPr>
          <p:nvPr/>
        </p:nvCxnSpPr>
        <p:spPr bwMode="auto">
          <a:xfrm flipV="1">
            <a:off x="6635520" y="4977163"/>
            <a:ext cx="622080" cy="622145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80808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 of Hanoi Insight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4262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End Review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24464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</a:t>
            </a:r>
            <a:r>
              <a:rPr lang="en-US" sz="4600" dirty="0" smtClean="0">
                <a:latin typeface="Calibri"/>
                <a:cs typeface="Calibri"/>
              </a:rPr>
              <a:t>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8566" y="1275645"/>
            <a:ext cx="828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write graphical recursive functions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21533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Recursion you can</a:t>
            </a:r>
            <a:r>
              <a:rPr lang="en-US" sz="3200" i="1" dirty="0" smtClean="0"/>
              <a:t> see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8362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91176" y="1045740"/>
            <a:ext cx="8739458" cy="17553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Fractals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4" descr="Fractal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55" y="4947048"/>
            <a:ext cx="2828925" cy="111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Fractal1_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7255" y="3651648"/>
            <a:ext cx="2828925" cy="19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tarFractal2_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6455" y="3880248"/>
            <a:ext cx="2095500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FractalSpiral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455" y="3651648"/>
            <a:ext cx="1219200" cy="11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84542" y="1100026"/>
            <a:ext cx="8300295" cy="5181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fractal</a:t>
            </a:r>
            <a:r>
              <a:rPr lang="en-US" dirty="0" smtClean="0"/>
              <a:t>: A recurring graphical pattern. Smaller instances of the same shape or pattern occur within the pattern itself.</a:t>
            </a:r>
          </a:p>
        </p:txBody>
      </p:sp>
    </p:spTree>
    <p:extLst>
      <p:ext uri="{BB962C8B-B14F-4D97-AF65-F5344CB8AC3E}">
        <p14:creationId xmlns:p14="http://schemas.microsoft.com/office/powerpoint/2010/main" val="1081858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33725" y="921921"/>
            <a:ext cx="8839200" cy="5181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Many natural phenomena generate</a:t>
            </a:r>
          </a:p>
          <a:p>
            <a:pPr marL="0" indent="0">
              <a:buNone/>
            </a:pPr>
            <a:r>
              <a:rPr lang="en-US" dirty="0" smtClean="0"/>
              <a:t>fractal patterns: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earthquake fault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animal color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Clouds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mountain ranges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Snowflakes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Crystals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DNA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3" name="Picture 4" descr="co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1211" y="4934492"/>
            <a:ext cx="2843212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f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1211" y="3256505"/>
            <a:ext cx="2843212" cy="15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mountai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411" y="4931317"/>
            <a:ext cx="2843212" cy="159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vegetab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8818" y="1594526"/>
            <a:ext cx="2843212" cy="159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Fractals in Nature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9332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Ready?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1603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40296" cy="699224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519939" y="3714039"/>
            <a:ext cx="4255365" cy="243051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CLaIR</a:t>
            </a:r>
            <a:r>
              <a:rPr lang="en-US" sz="4600" dirty="0" smtClean="0">
                <a:latin typeface="Calibri"/>
                <a:cs typeface="Calibri"/>
              </a:rPr>
              <a:t> Hours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8635" y="3905202"/>
            <a:ext cx="36471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CLaIR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Get help on concepts</a:t>
            </a:r>
          </a:p>
          <a:p>
            <a:r>
              <a:rPr lang="en-US" sz="2400" dirty="0" smtClean="0"/>
              <a:t>Sunday , Tuesday, Thursday </a:t>
            </a:r>
          </a:p>
          <a:p>
            <a:r>
              <a:rPr lang="en-US" sz="2400" dirty="0" smtClean="0"/>
              <a:t>8-10PM</a:t>
            </a:r>
          </a:p>
          <a:p>
            <a:r>
              <a:rPr lang="en-US" sz="2400" dirty="0" smtClean="0"/>
              <a:t>Old Union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Floor</a:t>
            </a:r>
          </a:p>
          <a:p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68668" y="1502000"/>
            <a:ext cx="739706" cy="584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Me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61643" y="3852783"/>
            <a:ext cx="2860078" cy="584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My sister, Claire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767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Let’s go!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615952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70" y="748879"/>
            <a:ext cx="4035054" cy="5227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95" y="3662516"/>
            <a:ext cx="7620000" cy="2870200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Cantor Fractal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3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2 at 00.0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51" y="1950058"/>
            <a:ext cx="7772400" cy="36068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Cantor Fractal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93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Parts of a Cantor set image</a:t>
            </a:r>
            <a:r>
              <a:rPr lang="is-IS" sz="3200" dirty="0" smtClean="0"/>
              <a:t>… </a:t>
            </a:r>
          </a:p>
          <a:p>
            <a:pPr algn="ctr"/>
            <a:r>
              <a:rPr lang="is-IS" sz="3200" dirty="0" smtClean="0"/>
              <a:t>are Cantor set images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2950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2 at 00.0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51" y="1950058"/>
            <a:ext cx="7772400" cy="36068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Cantor Fractal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297264" y="2976692"/>
            <a:ext cx="2321419" cy="1529310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163934" y="2910619"/>
            <a:ext cx="2321419" cy="1529310"/>
          </a:xfrm>
          <a:prstGeom prst="round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25412" y="5707604"/>
            <a:ext cx="253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Another cantor set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690115" y="4656203"/>
            <a:ext cx="464283" cy="1051401"/>
          </a:xfrm>
          <a:custGeom>
            <a:avLst/>
            <a:gdLst>
              <a:gd name="connsiteX0" fmla="*/ 464283 w 464283"/>
              <a:gd name="connsiteY0" fmla="*/ 1051401 h 1051401"/>
              <a:gd name="connsiteX1" fmla="*/ 436973 w 464283"/>
              <a:gd name="connsiteY1" fmla="*/ 955819 h 1051401"/>
              <a:gd name="connsiteX2" fmla="*/ 409662 w 464283"/>
              <a:gd name="connsiteY2" fmla="*/ 901201 h 1051401"/>
              <a:gd name="connsiteX3" fmla="*/ 396006 w 464283"/>
              <a:gd name="connsiteY3" fmla="*/ 860237 h 1051401"/>
              <a:gd name="connsiteX4" fmla="*/ 368696 w 464283"/>
              <a:gd name="connsiteY4" fmla="*/ 791964 h 1051401"/>
              <a:gd name="connsiteX5" fmla="*/ 355040 w 464283"/>
              <a:gd name="connsiteY5" fmla="*/ 723691 h 1051401"/>
              <a:gd name="connsiteX6" fmla="*/ 314074 w 464283"/>
              <a:gd name="connsiteY6" fmla="*/ 614455 h 1051401"/>
              <a:gd name="connsiteX7" fmla="*/ 286763 w 464283"/>
              <a:gd name="connsiteY7" fmla="*/ 532528 h 1051401"/>
              <a:gd name="connsiteX8" fmla="*/ 245797 w 464283"/>
              <a:gd name="connsiteY8" fmla="*/ 477909 h 1051401"/>
              <a:gd name="connsiteX9" fmla="*/ 177520 w 464283"/>
              <a:gd name="connsiteY9" fmla="*/ 355019 h 1051401"/>
              <a:gd name="connsiteX10" fmla="*/ 136554 w 464283"/>
              <a:gd name="connsiteY10" fmla="*/ 259437 h 1051401"/>
              <a:gd name="connsiteX11" fmla="*/ 122898 w 464283"/>
              <a:gd name="connsiteY11" fmla="*/ 218473 h 1051401"/>
              <a:gd name="connsiteX12" fmla="*/ 95587 w 464283"/>
              <a:gd name="connsiteY12" fmla="*/ 109237 h 1051401"/>
              <a:gd name="connsiteX13" fmla="*/ 68277 w 464283"/>
              <a:gd name="connsiteY13" fmla="*/ 0 h 1051401"/>
              <a:gd name="connsiteX14" fmla="*/ 54621 w 464283"/>
              <a:gd name="connsiteY14" fmla="*/ 40964 h 1051401"/>
              <a:gd name="connsiteX15" fmla="*/ 27310 w 464283"/>
              <a:gd name="connsiteY15" fmla="*/ 95582 h 1051401"/>
              <a:gd name="connsiteX16" fmla="*/ 13655 w 464283"/>
              <a:gd name="connsiteY16" fmla="*/ 150200 h 1051401"/>
              <a:gd name="connsiteX17" fmla="*/ 0 w 464283"/>
              <a:gd name="connsiteY17" fmla="*/ 191164 h 1051401"/>
              <a:gd name="connsiteX18" fmla="*/ 40966 w 464283"/>
              <a:gd name="connsiteY18" fmla="*/ 54618 h 1051401"/>
              <a:gd name="connsiteX19" fmla="*/ 54621 w 464283"/>
              <a:gd name="connsiteY19" fmla="*/ 13655 h 1051401"/>
              <a:gd name="connsiteX20" fmla="*/ 245797 w 464283"/>
              <a:gd name="connsiteY20" fmla="*/ 40964 h 1051401"/>
              <a:gd name="connsiteX21" fmla="*/ 286763 w 464283"/>
              <a:gd name="connsiteY21" fmla="*/ 68273 h 1051401"/>
              <a:gd name="connsiteX22" fmla="*/ 300419 w 464283"/>
              <a:gd name="connsiteY22" fmla="*/ 95582 h 10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4283" h="1051401">
                <a:moveTo>
                  <a:pt x="464283" y="1051401"/>
                </a:moveTo>
                <a:cubicBezTo>
                  <a:pt x="455180" y="1019540"/>
                  <a:pt x="448297" y="986959"/>
                  <a:pt x="436973" y="955819"/>
                </a:cubicBezTo>
                <a:cubicBezTo>
                  <a:pt x="430016" y="936689"/>
                  <a:pt x="417681" y="919910"/>
                  <a:pt x="409662" y="901201"/>
                </a:cubicBezTo>
                <a:cubicBezTo>
                  <a:pt x="403992" y="887972"/>
                  <a:pt x="401060" y="873714"/>
                  <a:pt x="396006" y="860237"/>
                </a:cubicBezTo>
                <a:cubicBezTo>
                  <a:pt x="387399" y="837287"/>
                  <a:pt x="375739" y="815441"/>
                  <a:pt x="368696" y="791964"/>
                </a:cubicBezTo>
                <a:cubicBezTo>
                  <a:pt x="362027" y="769734"/>
                  <a:pt x="360669" y="746206"/>
                  <a:pt x="355040" y="723691"/>
                </a:cubicBezTo>
                <a:cubicBezTo>
                  <a:pt x="346922" y="691223"/>
                  <a:pt x="324100" y="642025"/>
                  <a:pt x="314074" y="614455"/>
                </a:cubicBezTo>
                <a:cubicBezTo>
                  <a:pt x="304236" y="587402"/>
                  <a:pt x="299637" y="558275"/>
                  <a:pt x="286763" y="532528"/>
                </a:cubicBezTo>
                <a:cubicBezTo>
                  <a:pt x="276585" y="512173"/>
                  <a:pt x="257506" y="497424"/>
                  <a:pt x="245797" y="477909"/>
                </a:cubicBezTo>
                <a:cubicBezTo>
                  <a:pt x="100912" y="236447"/>
                  <a:pt x="273678" y="499244"/>
                  <a:pt x="177520" y="355019"/>
                </a:cubicBezTo>
                <a:cubicBezTo>
                  <a:pt x="149099" y="241347"/>
                  <a:pt x="183705" y="353732"/>
                  <a:pt x="136554" y="259437"/>
                </a:cubicBezTo>
                <a:cubicBezTo>
                  <a:pt x="130117" y="246563"/>
                  <a:pt x="126685" y="232359"/>
                  <a:pt x="122898" y="218473"/>
                </a:cubicBezTo>
                <a:cubicBezTo>
                  <a:pt x="113022" y="182263"/>
                  <a:pt x="107456" y="144844"/>
                  <a:pt x="95587" y="109237"/>
                </a:cubicBezTo>
                <a:cubicBezTo>
                  <a:pt x="74593" y="46256"/>
                  <a:pt x="84755" y="82387"/>
                  <a:pt x="68277" y="0"/>
                </a:cubicBezTo>
                <a:cubicBezTo>
                  <a:pt x="63725" y="13655"/>
                  <a:pt x="60291" y="27735"/>
                  <a:pt x="54621" y="40964"/>
                </a:cubicBezTo>
                <a:cubicBezTo>
                  <a:pt x="46602" y="59673"/>
                  <a:pt x="34458" y="76523"/>
                  <a:pt x="27310" y="95582"/>
                </a:cubicBezTo>
                <a:cubicBezTo>
                  <a:pt x="20720" y="113153"/>
                  <a:pt x="18811" y="132156"/>
                  <a:pt x="13655" y="150200"/>
                </a:cubicBezTo>
                <a:cubicBezTo>
                  <a:pt x="9701" y="164039"/>
                  <a:pt x="0" y="205557"/>
                  <a:pt x="0" y="191164"/>
                </a:cubicBezTo>
                <a:cubicBezTo>
                  <a:pt x="0" y="170526"/>
                  <a:pt x="39377" y="59386"/>
                  <a:pt x="40966" y="54618"/>
                </a:cubicBezTo>
                <a:lnTo>
                  <a:pt x="54621" y="13655"/>
                </a:lnTo>
                <a:cubicBezTo>
                  <a:pt x="93004" y="17144"/>
                  <a:pt x="193254" y="14694"/>
                  <a:pt x="245797" y="40964"/>
                </a:cubicBezTo>
                <a:cubicBezTo>
                  <a:pt x="260476" y="48303"/>
                  <a:pt x="275158" y="56669"/>
                  <a:pt x="286763" y="68273"/>
                </a:cubicBezTo>
                <a:cubicBezTo>
                  <a:pt x="293960" y="75469"/>
                  <a:pt x="295867" y="86479"/>
                  <a:pt x="300419" y="95582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1663" y="5860003"/>
            <a:ext cx="226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Also a cantor set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240869">
            <a:off x="6324643" y="4713021"/>
            <a:ext cx="464283" cy="1051401"/>
          </a:xfrm>
          <a:custGeom>
            <a:avLst/>
            <a:gdLst>
              <a:gd name="connsiteX0" fmla="*/ 464283 w 464283"/>
              <a:gd name="connsiteY0" fmla="*/ 1051401 h 1051401"/>
              <a:gd name="connsiteX1" fmla="*/ 436973 w 464283"/>
              <a:gd name="connsiteY1" fmla="*/ 955819 h 1051401"/>
              <a:gd name="connsiteX2" fmla="*/ 409662 w 464283"/>
              <a:gd name="connsiteY2" fmla="*/ 901201 h 1051401"/>
              <a:gd name="connsiteX3" fmla="*/ 396006 w 464283"/>
              <a:gd name="connsiteY3" fmla="*/ 860237 h 1051401"/>
              <a:gd name="connsiteX4" fmla="*/ 368696 w 464283"/>
              <a:gd name="connsiteY4" fmla="*/ 791964 h 1051401"/>
              <a:gd name="connsiteX5" fmla="*/ 355040 w 464283"/>
              <a:gd name="connsiteY5" fmla="*/ 723691 h 1051401"/>
              <a:gd name="connsiteX6" fmla="*/ 314074 w 464283"/>
              <a:gd name="connsiteY6" fmla="*/ 614455 h 1051401"/>
              <a:gd name="connsiteX7" fmla="*/ 286763 w 464283"/>
              <a:gd name="connsiteY7" fmla="*/ 532528 h 1051401"/>
              <a:gd name="connsiteX8" fmla="*/ 245797 w 464283"/>
              <a:gd name="connsiteY8" fmla="*/ 477909 h 1051401"/>
              <a:gd name="connsiteX9" fmla="*/ 177520 w 464283"/>
              <a:gd name="connsiteY9" fmla="*/ 355019 h 1051401"/>
              <a:gd name="connsiteX10" fmla="*/ 136554 w 464283"/>
              <a:gd name="connsiteY10" fmla="*/ 259437 h 1051401"/>
              <a:gd name="connsiteX11" fmla="*/ 122898 w 464283"/>
              <a:gd name="connsiteY11" fmla="*/ 218473 h 1051401"/>
              <a:gd name="connsiteX12" fmla="*/ 95587 w 464283"/>
              <a:gd name="connsiteY12" fmla="*/ 109237 h 1051401"/>
              <a:gd name="connsiteX13" fmla="*/ 68277 w 464283"/>
              <a:gd name="connsiteY13" fmla="*/ 0 h 1051401"/>
              <a:gd name="connsiteX14" fmla="*/ 54621 w 464283"/>
              <a:gd name="connsiteY14" fmla="*/ 40964 h 1051401"/>
              <a:gd name="connsiteX15" fmla="*/ 27310 w 464283"/>
              <a:gd name="connsiteY15" fmla="*/ 95582 h 1051401"/>
              <a:gd name="connsiteX16" fmla="*/ 13655 w 464283"/>
              <a:gd name="connsiteY16" fmla="*/ 150200 h 1051401"/>
              <a:gd name="connsiteX17" fmla="*/ 0 w 464283"/>
              <a:gd name="connsiteY17" fmla="*/ 191164 h 1051401"/>
              <a:gd name="connsiteX18" fmla="*/ 40966 w 464283"/>
              <a:gd name="connsiteY18" fmla="*/ 54618 h 1051401"/>
              <a:gd name="connsiteX19" fmla="*/ 54621 w 464283"/>
              <a:gd name="connsiteY19" fmla="*/ 13655 h 1051401"/>
              <a:gd name="connsiteX20" fmla="*/ 245797 w 464283"/>
              <a:gd name="connsiteY20" fmla="*/ 40964 h 1051401"/>
              <a:gd name="connsiteX21" fmla="*/ 286763 w 464283"/>
              <a:gd name="connsiteY21" fmla="*/ 68273 h 1051401"/>
              <a:gd name="connsiteX22" fmla="*/ 300419 w 464283"/>
              <a:gd name="connsiteY22" fmla="*/ 95582 h 10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4283" h="1051401">
                <a:moveTo>
                  <a:pt x="464283" y="1051401"/>
                </a:moveTo>
                <a:cubicBezTo>
                  <a:pt x="455180" y="1019540"/>
                  <a:pt x="448297" y="986959"/>
                  <a:pt x="436973" y="955819"/>
                </a:cubicBezTo>
                <a:cubicBezTo>
                  <a:pt x="430016" y="936689"/>
                  <a:pt x="417681" y="919910"/>
                  <a:pt x="409662" y="901201"/>
                </a:cubicBezTo>
                <a:cubicBezTo>
                  <a:pt x="403992" y="887972"/>
                  <a:pt x="401060" y="873714"/>
                  <a:pt x="396006" y="860237"/>
                </a:cubicBezTo>
                <a:cubicBezTo>
                  <a:pt x="387399" y="837287"/>
                  <a:pt x="375739" y="815441"/>
                  <a:pt x="368696" y="791964"/>
                </a:cubicBezTo>
                <a:cubicBezTo>
                  <a:pt x="362027" y="769734"/>
                  <a:pt x="360669" y="746206"/>
                  <a:pt x="355040" y="723691"/>
                </a:cubicBezTo>
                <a:cubicBezTo>
                  <a:pt x="346922" y="691223"/>
                  <a:pt x="324100" y="642025"/>
                  <a:pt x="314074" y="614455"/>
                </a:cubicBezTo>
                <a:cubicBezTo>
                  <a:pt x="304236" y="587402"/>
                  <a:pt x="299637" y="558275"/>
                  <a:pt x="286763" y="532528"/>
                </a:cubicBezTo>
                <a:cubicBezTo>
                  <a:pt x="276585" y="512173"/>
                  <a:pt x="257506" y="497424"/>
                  <a:pt x="245797" y="477909"/>
                </a:cubicBezTo>
                <a:cubicBezTo>
                  <a:pt x="100912" y="236447"/>
                  <a:pt x="273678" y="499244"/>
                  <a:pt x="177520" y="355019"/>
                </a:cubicBezTo>
                <a:cubicBezTo>
                  <a:pt x="149099" y="241347"/>
                  <a:pt x="183705" y="353732"/>
                  <a:pt x="136554" y="259437"/>
                </a:cubicBezTo>
                <a:cubicBezTo>
                  <a:pt x="130117" y="246563"/>
                  <a:pt x="126685" y="232359"/>
                  <a:pt x="122898" y="218473"/>
                </a:cubicBezTo>
                <a:cubicBezTo>
                  <a:pt x="113022" y="182263"/>
                  <a:pt x="107456" y="144844"/>
                  <a:pt x="95587" y="109237"/>
                </a:cubicBezTo>
                <a:cubicBezTo>
                  <a:pt x="74593" y="46256"/>
                  <a:pt x="84755" y="82387"/>
                  <a:pt x="68277" y="0"/>
                </a:cubicBezTo>
                <a:cubicBezTo>
                  <a:pt x="63725" y="13655"/>
                  <a:pt x="60291" y="27735"/>
                  <a:pt x="54621" y="40964"/>
                </a:cubicBezTo>
                <a:cubicBezTo>
                  <a:pt x="46602" y="59673"/>
                  <a:pt x="34458" y="76523"/>
                  <a:pt x="27310" y="95582"/>
                </a:cubicBezTo>
                <a:cubicBezTo>
                  <a:pt x="20720" y="113153"/>
                  <a:pt x="18811" y="132156"/>
                  <a:pt x="13655" y="150200"/>
                </a:cubicBezTo>
                <a:cubicBezTo>
                  <a:pt x="9701" y="164039"/>
                  <a:pt x="0" y="205557"/>
                  <a:pt x="0" y="191164"/>
                </a:cubicBezTo>
                <a:cubicBezTo>
                  <a:pt x="0" y="170526"/>
                  <a:pt x="39377" y="59386"/>
                  <a:pt x="40966" y="54618"/>
                </a:cubicBezTo>
                <a:lnTo>
                  <a:pt x="54621" y="13655"/>
                </a:lnTo>
                <a:cubicBezTo>
                  <a:pt x="93004" y="17144"/>
                  <a:pt x="193254" y="14694"/>
                  <a:pt x="245797" y="40964"/>
                </a:cubicBezTo>
                <a:cubicBezTo>
                  <a:pt x="260476" y="48303"/>
                  <a:pt x="275158" y="56669"/>
                  <a:pt x="286763" y="68273"/>
                </a:cubicBezTo>
                <a:cubicBezTo>
                  <a:pt x="293960" y="75469"/>
                  <a:pt x="295867" y="86479"/>
                  <a:pt x="300419" y="95582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6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4615527" y="2894766"/>
            <a:ext cx="4014688" cy="1925292"/>
          </a:xfrm>
          <a:prstGeom prst="roundRect">
            <a:avLst>
              <a:gd name="adj" fmla="val 8156"/>
            </a:avLst>
          </a:prstGeom>
          <a:solidFill>
            <a:srgbClr val="B9CD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515758" y="3587246"/>
            <a:ext cx="253134" cy="25313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78865" y="4047546"/>
            <a:ext cx="178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GPoint</a:t>
            </a:r>
            <a:r>
              <a:rPr lang="en-US" sz="3600" dirty="0" smtClean="0"/>
              <a:t> a</a:t>
            </a:r>
            <a:endParaRPr lang="en-US" sz="36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146437" y="1513991"/>
            <a:ext cx="0" cy="4220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62283" y="1516191"/>
            <a:ext cx="5651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2223" y="873890"/>
            <a:ext cx="76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dirty="0" smtClean="0"/>
              <a:t> = 0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11853" y="1299380"/>
            <a:ext cx="772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 = 0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799858" y="3004002"/>
            <a:ext cx="3647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GWindow</a:t>
            </a:r>
            <a:r>
              <a:rPr lang="en-US" dirty="0" smtClean="0">
                <a:latin typeface="Courier"/>
                <a:cs typeface="Courier"/>
              </a:rPr>
              <a:t> w;</a:t>
            </a:r>
          </a:p>
          <a:p>
            <a:r>
              <a:rPr lang="en-US" dirty="0" err="1" smtClean="0">
                <a:latin typeface="Courier"/>
                <a:cs typeface="Courier"/>
              </a:rPr>
              <a:t>GPoint</a:t>
            </a:r>
            <a:r>
              <a:rPr lang="en-US" dirty="0" smtClean="0">
                <a:latin typeface="Courier"/>
                <a:cs typeface="Courier"/>
              </a:rPr>
              <a:t> a(100, 100);</a:t>
            </a:r>
          </a:p>
          <a:p>
            <a:r>
              <a:rPr lang="en-US" dirty="0" err="1" smtClean="0">
                <a:latin typeface="Courier"/>
                <a:cs typeface="Courier"/>
              </a:rPr>
              <a:t>cout</a:t>
            </a:r>
            <a:r>
              <a:rPr lang="en-US" dirty="0" smtClean="0">
                <a:latin typeface="Courier"/>
                <a:cs typeface="Courier"/>
              </a:rPr>
              <a:t> &lt;&lt; </a:t>
            </a:r>
            <a:r>
              <a:rPr lang="en-US" dirty="0" err="1" smtClean="0">
                <a:latin typeface="Courier"/>
                <a:cs typeface="Courier"/>
              </a:rPr>
              <a:t>a.getX</a:t>
            </a:r>
            <a:r>
              <a:rPr lang="en-US" dirty="0" smtClean="0">
                <a:latin typeface="Courier"/>
                <a:cs typeface="Courier"/>
              </a:rPr>
              <a:t>() &lt;&lt; </a:t>
            </a:r>
            <a:r>
              <a:rPr lang="en-US" dirty="0" err="1" smtClean="0"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GPoint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111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4615527" y="2894766"/>
            <a:ext cx="4014688" cy="1925292"/>
          </a:xfrm>
          <a:prstGeom prst="roundRect">
            <a:avLst>
              <a:gd name="adj" fmla="val 8156"/>
            </a:avLst>
          </a:prstGeom>
          <a:solidFill>
            <a:srgbClr val="B9CD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515758" y="3587246"/>
            <a:ext cx="253134" cy="25313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78865" y="4047546"/>
            <a:ext cx="178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GPoint</a:t>
            </a:r>
            <a:r>
              <a:rPr lang="en-US" sz="3600" dirty="0" smtClean="0"/>
              <a:t> a</a:t>
            </a:r>
            <a:endParaRPr lang="en-US" sz="36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146437" y="1513991"/>
            <a:ext cx="0" cy="4220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62283" y="1516191"/>
            <a:ext cx="5651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2223" y="873890"/>
            <a:ext cx="76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dirty="0" smtClean="0"/>
              <a:t> = 0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11853" y="1299380"/>
            <a:ext cx="772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 = 0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799858" y="3004002"/>
            <a:ext cx="3647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GWindow</a:t>
            </a:r>
            <a:r>
              <a:rPr lang="en-US" dirty="0" smtClean="0">
                <a:latin typeface="Courier"/>
                <a:cs typeface="Courier"/>
              </a:rPr>
              <a:t> w;</a:t>
            </a:r>
          </a:p>
          <a:p>
            <a:r>
              <a:rPr lang="en-US" dirty="0" err="1" smtClean="0">
                <a:latin typeface="Courier"/>
                <a:cs typeface="Courier"/>
              </a:rPr>
              <a:t>GPoint</a:t>
            </a:r>
            <a:r>
              <a:rPr lang="en-US" dirty="0" smtClean="0">
                <a:latin typeface="Courier"/>
                <a:cs typeface="Courier"/>
              </a:rPr>
              <a:t> a(100, 100);</a:t>
            </a:r>
          </a:p>
          <a:p>
            <a:r>
              <a:rPr lang="en-US" dirty="0" err="1" smtClean="0">
                <a:latin typeface="Courier"/>
                <a:cs typeface="Courier"/>
              </a:rPr>
              <a:t>GPoint</a:t>
            </a:r>
            <a:r>
              <a:rPr lang="en-US" dirty="0" smtClean="0">
                <a:latin typeface="Courier"/>
                <a:cs typeface="Courier"/>
              </a:rPr>
              <a:t> b(20, 20);</a:t>
            </a:r>
          </a:p>
          <a:p>
            <a:r>
              <a:rPr lang="en-US" dirty="0" err="1">
                <a:latin typeface="Courier"/>
                <a:cs typeface="Courier"/>
              </a:rPr>
              <a:t>c</a:t>
            </a:r>
            <a:r>
              <a:rPr lang="en-US" dirty="0" err="1" smtClean="0">
                <a:latin typeface="Courier"/>
                <a:cs typeface="Courier"/>
              </a:rPr>
              <a:t>out</a:t>
            </a:r>
            <a:r>
              <a:rPr lang="en-US" dirty="0" smtClean="0">
                <a:latin typeface="Courier"/>
                <a:cs typeface="Courier"/>
              </a:rPr>
              <a:t> &lt;&lt; </a:t>
            </a:r>
            <a:r>
              <a:rPr lang="en-US" dirty="0" err="1" smtClean="0">
                <a:latin typeface="Courier"/>
                <a:cs typeface="Courier"/>
              </a:rPr>
              <a:t>a.getX</a:t>
            </a:r>
            <a:r>
              <a:rPr lang="en-US" dirty="0" smtClean="0">
                <a:latin typeface="Courier"/>
                <a:cs typeface="Courier"/>
              </a:rPr>
              <a:t>() &lt;&lt; </a:t>
            </a:r>
            <a:r>
              <a:rPr lang="en-US" dirty="0" err="1" smtClean="0"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err="1" smtClean="0">
                <a:latin typeface="Courier"/>
                <a:cs typeface="Courier"/>
              </a:rPr>
              <a:t>w.drawLine</a:t>
            </a:r>
            <a:r>
              <a:rPr lang="en-US" dirty="0" smtClean="0">
                <a:latin typeface="Courier"/>
                <a:cs typeface="Courier"/>
              </a:rPr>
              <a:t>(a, b);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947577" y="2264954"/>
            <a:ext cx="253134" cy="25313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03955" y="1783090"/>
            <a:ext cx="180793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GPoint</a:t>
            </a:r>
            <a:r>
              <a:rPr lang="en-US" sz="3600" dirty="0" smtClean="0"/>
              <a:t> b</a:t>
            </a:r>
            <a:endParaRPr lang="en-US" sz="3600" dirty="0"/>
          </a:p>
        </p:txBody>
      </p:sp>
      <p:cxnSp>
        <p:nvCxnSpPr>
          <p:cNvPr id="23" name="Straight Connector 22"/>
          <p:cNvCxnSpPr>
            <a:stCxn id="20" idx="5"/>
            <a:endCxn id="4" idx="1"/>
          </p:cNvCxnSpPr>
          <p:nvPr/>
        </p:nvCxnSpPr>
        <p:spPr>
          <a:xfrm>
            <a:off x="2163640" y="2481017"/>
            <a:ext cx="1389189" cy="114330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GPoint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212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4615527" y="2894766"/>
            <a:ext cx="4014688" cy="1925292"/>
          </a:xfrm>
          <a:prstGeom prst="roundRect">
            <a:avLst>
              <a:gd name="adj" fmla="val 815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146437" y="1513991"/>
            <a:ext cx="0" cy="4220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62283" y="1516191"/>
            <a:ext cx="5651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2223" y="873890"/>
            <a:ext cx="76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dirty="0" smtClean="0"/>
              <a:t> = 0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11853" y="1299380"/>
            <a:ext cx="772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 = 0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799858" y="3004002"/>
            <a:ext cx="36477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GWindow</a:t>
            </a:r>
            <a:r>
              <a:rPr lang="en-US" dirty="0" smtClean="0">
                <a:latin typeface="Courier"/>
                <a:cs typeface="Courier"/>
              </a:rPr>
              <a:t> w;</a:t>
            </a:r>
          </a:p>
          <a:p>
            <a:r>
              <a:rPr lang="en-US" dirty="0" err="1" smtClean="0">
                <a:latin typeface="Courier"/>
                <a:cs typeface="Courier"/>
              </a:rPr>
              <a:t>GPoint</a:t>
            </a:r>
            <a:r>
              <a:rPr lang="en-US" dirty="0" smtClean="0">
                <a:latin typeface="Courier"/>
                <a:cs typeface="Courier"/>
              </a:rPr>
              <a:t> a(100, 100);</a:t>
            </a:r>
          </a:p>
          <a:p>
            <a:r>
              <a:rPr lang="en-US" dirty="0" err="1" smtClean="0">
                <a:latin typeface="Courier"/>
                <a:cs typeface="Courier"/>
              </a:rPr>
              <a:t>GPoint</a:t>
            </a:r>
            <a:r>
              <a:rPr lang="en-US" dirty="0" smtClean="0">
                <a:latin typeface="Courier"/>
                <a:cs typeface="Courier"/>
              </a:rPr>
              <a:t> b(20, 20);</a:t>
            </a:r>
          </a:p>
          <a:p>
            <a:r>
              <a:rPr lang="en-US" dirty="0" err="1">
                <a:latin typeface="Courier"/>
                <a:cs typeface="Courier"/>
              </a:rPr>
              <a:t>c</a:t>
            </a:r>
            <a:r>
              <a:rPr lang="en-US" dirty="0" err="1" smtClean="0">
                <a:latin typeface="Courier"/>
                <a:cs typeface="Courier"/>
              </a:rPr>
              <a:t>out</a:t>
            </a:r>
            <a:r>
              <a:rPr lang="en-US" dirty="0" smtClean="0">
                <a:latin typeface="Courier"/>
                <a:cs typeface="Courier"/>
              </a:rPr>
              <a:t> &lt;&lt; </a:t>
            </a:r>
            <a:r>
              <a:rPr lang="en-US" dirty="0" err="1" smtClean="0">
                <a:latin typeface="Courier"/>
                <a:cs typeface="Courier"/>
              </a:rPr>
              <a:t>a.getX</a:t>
            </a:r>
            <a:r>
              <a:rPr lang="en-US" dirty="0" smtClean="0">
                <a:latin typeface="Courier"/>
                <a:cs typeface="Courier"/>
              </a:rPr>
              <a:t>() &lt;&lt; </a:t>
            </a:r>
            <a:r>
              <a:rPr lang="en-US" dirty="0" err="1" smtClean="0"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err="1" smtClean="0">
                <a:latin typeface="Courier"/>
                <a:cs typeface="Courier"/>
              </a:rPr>
              <a:t>w.drawLine</a:t>
            </a:r>
            <a:r>
              <a:rPr lang="en-US" dirty="0" smtClean="0">
                <a:latin typeface="Courier"/>
                <a:cs typeface="Courier"/>
              </a:rPr>
              <a:t>(a, b);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2163640" y="2481017"/>
            <a:ext cx="1389189" cy="114330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GPoint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242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2 at 00.07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51" y="1103475"/>
            <a:ext cx="7772400" cy="36068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Cantor Fractal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086" y="4157037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51049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3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1 at 22.35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08" y="653587"/>
            <a:ext cx="6620025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Pythagoreas</a:t>
            </a:r>
            <a:r>
              <a:rPr lang="en-US" sz="4600" dirty="0" smtClean="0">
                <a:latin typeface="Calibri"/>
                <a:cs typeface="Calibri"/>
              </a:rPr>
              <a:t>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353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2 at 00.58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635" y="436946"/>
            <a:ext cx="6620025" cy="6858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Pythagoreas</a:t>
            </a:r>
            <a:r>
              <a:rPr lang="en-US" sz="4600" dirty="0" smtClean="0">
                <a:latin typeface="Calibri"/>
                <a:cs typeface="Calibri"/>
              </a:rPr>
              <a:t>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1500" y="1802401"/>
            <a:ext cx="2010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Depth = 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5056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44655" y="4328495"/>
            <a:ext cx="368673" cy="36867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86018" y="2014048"/>
            <a:ext cx="1747892" cy="228713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3782024" y="4021268"/>
            <a:ext cx="245797" cy="546183"/>
          </a:xfrm>
          <a:custGeom>
            <a:avLst/>
            <a:gdLst>
              <a:gd name="connsiteX0" fmla="*/ 0 w 245797"/>
              <a:gd name="connsiteY0" fmla="*/ 0 h 546183"/>
              <a:gd name="connsiteX1" fmla="*/ 68277 w 245797"/>
              <a:gd name="connsiteY1" fmla="*/ 54619 h 546183"/>
              <a:gd name="connsiteX2" fmla="*/ 122899 w 245797"/>
              <a:gd name="connsiteY2" fmla="*/ 136546 h 546183"/>
              <a:gd name="connsiteX3" fmla="*/ 150209 w 245797"/>
              <a:gd name="connsiteY3" fmla="*/ 177510 h 546183"/>
              <a:gd name="connsiteX4" fmla="*/ 191176 w 245797"/>
              <a:gd name="connsiteY4" fmla="*/ 218473 h 546183"/>
              <a:gd name="connsiteX5" fmla="*/ 245797 w 245797"/>
              <a:gd name="connsiteY5" fmla="*/ 436946 h 546183"/>
              <a:gd name="connsiteX6" fmla="*/ 245797 w 245797"/>
              <a:gd name="connsiteY6" fmla="*/ 546183 h 54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97" h="546183">
                <a:moveTo>
                  <a:pt x="0" y="0"/>
                </a:moveTo>
                <a:cubicBezTo>
                  <a:pt x="22759" y="18206"/>
                  <a:pt x="48779" y="32956"/>
                  <a:pt x="68277" y="54619"/>
                </a:cubicBezTo>
                <a:cubicBezTo>
                  <a:pt x="90235" y="79015"/>
                  <a:pt x="104692" y="109237"/>
                  <a:pt x="122899" y="136546"/>
                </a:cubicBezTo>
                <a:cubicBezTo>
                  <a:pt x="132003" y="150201"/>
                  <a:pt x="138604" y="165906"/>
                  <a:pt x="150209" y="177510"/>
                </a:cubicBezTo>
                <a:lnTo>
                  <a:pt x="191176" y="218473"/>
                </a:lnTo>
                <a:cubicBezTo>
                  <a:pt x="212725" y="283119"/>
                  <a:pt x="245797" y="371042"/>
                  <a:pt x="245797" y="436946"/>
                </a:cubicBezTo>
                <a:lnTo>
                  <a:pt x="245797" y="546183"/>
                </a:ln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470002">
            <a:off x="3093336" y="2441118"/>
            <a:ext cx="137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length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027821" y="3681910"/>
            <a:ext cx="1201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angle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608205" y="4910758"/>
            <a:ext cx="1173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point</a:t>
            </a:r>
            <a:endParaRPr lang="en-US" sz="3600" dirty="0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Polar Move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74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44655" y="4328495"/>
            <a:ext cx="368673" cy="36867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86018" y="2014048"/>
            <a:ext cx="1747892" cy="228713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3782024" y="4021268"/>
            <a:ext cx="245797" cy="546183"/>
          </a:xfrm>
          <a:custGeom>
            <a:avLst/>
            <a:gdLst>
              <a:gd name="connsiteX0" fmla="*/ 0 w 245797"/>
              <a:gd name="connsiteY0" fmla="*/ 0 h 546183"/>
              <a:gd name="connsiteX1" fmla="*/ 68277 w 245797"/>
              <a:gd name="connsiteY1" fmla="*/ 54619 h 546183"/>
              <a:gd name="connsiteX2" fmla="*/ 122899 w 245797"/>
              <a:gd name="connsiteY2" fmla="*/ 136546 h 546183"/>
              <a:gd name="connsiteX3" fmla="*/ 150209 w 245797"/>
              <a:gd name="connsiteY3" fmla="*/ 177510 h 546183"/>
              <a:gd name="connsiteX4" fmla="*/ 191176 w 245797"/>
              <a:gd name="connsiteY4" fmla="*/ 218473 h 546183"/>
              <a:gd name="connsiteX5" fmla="*/ 245797 w 245797"/>
              <a:gd name="connsiteY5" fmla="*/ 436946 h 546183"/>
              <a:gd name="connsiteX6" fmla="*/ 245797 w 245797"/>
              <a:gd name="connsiteY6" fmla="*/ 546183 h 54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97" h="546183">
                <a:moveTo>
                  <a:pt x="0" y="0"/>
                </a:moveTo>
                <a:cubicBezTo>
                  <a:pt x="22759" y="18206"/>
                  <a:pt x="48779" y="32956"/>
                  <a:pt x="68277" y="54619"/>
                </a:cubicBezTo>
                <a:cubicBezTo>
                  <a:pt x="90235" y="79015"/>
                  <a:pt x="104692" y="109237"/>
                  <a:pt x="122899" y="136546"/>
                </a:cubicBezTo>
                <a:cubicBezTo>
                  <a:pt x="132003" y="150201"/>
                  <a:pt x="138604" y="165906"/>
                  <a:pt x="150209" y="177510"/>
                </a:cubicBezTo>
                <a:lnTo>
                  <a:pt x="191176" y="218473"/>
                </a:lnTo>
                <a:cubicBezTo>
                  <a:pt x="212725" y="283119"/>
                  <a:pt x="245797" y="371042"/>
                  <a:pt x="245797" y="436946"/>
                </a:cubicBezTo>
                <a:lnTo>
                  <a:pt x="245797" y="546183"/>
                </a:ln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470002">
            <a:off x="3093336" y="2441118"/>
            <a:ext cx="137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length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027821" y="3681910"/>
            <a:ext cx="1201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angle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608205" y="4910758"/>
            <a:ext cx="1173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point</a:t>
            </a:r>
            <a:endParaRPr lang="en-US" sz="3600" dirty="0"/>
          </a:p>
        </p:txBody>
      </p:sp>
      <p:sp>
        <p:nvSpPr>
          <p:cNvPr id="12" name="Oval 11"/>
          <p:cNvSpPr/>
          <p:nvPr/>
        </p:nvSpPr>
        <p:spPr>
          <a:xfrm>
            <a:off x="5017494" y="1775093"/>
            <a:ext cx="368673" cy="368673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37065" y="1076028"/>
            <a:ext cx="1173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</a:rPr>
              <a:t>n</a:t>
            </a:r>
            <a:r>
              <a:rPr lang="en-US" sz="3600" dirty="0" smtClean="0">
                <a:solidFill>
                  <a:srgbClr val="0000FF"/>
                </a:solidFill>
              </a:rPr>
              <a:t>ew</a:t>
            </a:r>
          </a:p>
          <a:p>
            <a:pPr algn="ctr"/>
            <a:r>
              <a:rPr lang="en-US" sz="3600" dirty="0" smtClean="0">
                <a:solidFill>
                  <a:srgbClr val="0000FF"/>
                </a:solidFill>
              </a:rPr>
              <a:t>point</a:t>
            </a:r>
            <a:endParaRPr lang="en-US" sz="3600" dirty="0">
              <a:solidFill>
                <a:srgbClr val="0000FF"/>
              </a:solidFill>
            </a:endParaRP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Polar Move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69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00838" y="5652986"/>
            <a:ext cx="7920133" cy="10650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44655" y="4328495"/>
            <a:ext cx="368673" cy="36867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86018" y="2014048"/>
            <a:ext cx="1747892" cy="228713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3782024" y="4021268"/>
            <a:ext cx="245797" cy="546183"/>
          </a:xfrm>
          <a:custGeom>
            <a:avLst/>
            <a:gdLst>
              <a:gd name="connsiteX0" fmla="*/ 0 w 245797"/>
              <a:gd name="connsiteY0" fmla="*/ 0 h 546183"/>
              <a:gd name="connsiteX1" fmla="*/ 68277 w 245797"/>
              <a:gd name="connsiteY1" fmla="*/ 54619 h 546183"/>
              <a:gd name="connsiteX2" fmla="*/ 122899 w 245797"/>
              <a:gd name="connsiteY2" fmla="*/ 136546 h 546183"/>
              <a:gd name="connsiteX3" fmla="*/ 150209 w 245797"/>
              <a:gd name="connsiteY3" fmla="*/ 177510 h 546183"/>
              <a:gd name="connsiteX4" fmla="*/ 191176 w 245797"/>
              <a:gd name="connsiteY4" fmla="*/ 218473 h 546183"/>
              <a:gd name="connsiteX5" fmla="*/ 245797 w 245797"/>
              <a:gd name="connsiteY5" fmla="*/ 436946 h 546183"/>
              <a:gd name="connsiteX6" fmla="*/ 245797 w 245797"/>
              <a:gd name="connsiteY6" fmla="*/ 546183 h 54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797" h="546183">
                <a:moveTo>
                  <a:pt x="0" y="0"/>
                </a:moveTo>
                <a:cubicBezTo>
                  <a:pt x="22759" y="18206"/>
                  <a:pt x="48779" y="32956"/>
                  <a:pt x="68277" y="54619"/>
                </a:cubicBezTo>
                <a:cubicBezTo>
                  <a:pt x="90235" y="79015"/>
                  <a:pt x="104692" y="109237"/>
                  <a:pt x="122899" y="136546"/>
                </a:cubicBezTo>
                <a:cubicBezTo>
                  <a:pt x="132003" y="150201"/>
                  <a:pt x="138604" y="165906"/>
                  <a:pt x="150209" y="177510"/>
                </a:cubicBezTo>
                <a:lnTo>
                  <a:pt x="191176" y="218473"/>
                </a:lnTo>
                <a:cubicBezTo>
                  <a:pt x="212725" y="283119"/>
                  <a:pt x="245797" y="371042"/>
                  <a:pt x="245797" y="436946"/>
                </a:cubicBezTo>
                <a:lnTo>
                  <a:pt x="245797" y="546183"/>
                </a:ln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470002">
            <a:off x="3093336" y="2441118"/>
            <a:ext cx="137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length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027821" y="3681910"/>
            <a:ext cx="1201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angle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608205" y="4910758"/>
            <a:ext cx="1173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point</a:t>
            </a:r>
            <a:endParaRPr lang="en-US" sz="3600" dirty="0"/>
          </a:p>
        </p:txBody>
      </p:sp>
      <p:sp>
        <p:nvSpPr>
          <p:cNvPr id="12" name="Oval 11"/>
          <p:cNvSpPr/>
          <p:nvPr/>
        </p:nvSpPr>
        <p:spPr>
          <a:xfrm>
            <a:off x="5017494" y="1775093"/>
            <a:ext cx="368673" cy="368673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37065" y="1076028"/>
            <a:ext cx="1173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FF"/>
                </a:solidFill>
              </a:rPr>
              <a:t>n</a:t>
            </a:r>
            <a:r>
              <a:rPr lang="en-US" sz="3600" dirty="0" smtClean="0">
                <a:solidFill>
                  <a:srgbClr val="0000FF"/>
                </a:solidFill>
              </a:rPr>
              <a:t>ew</a:t>
            </a:r>
          </a:p>
          <a:p>
            <a:pPr algn="ctr"/>
            <a:r>
              <a:rPr lang="en-US" sz="3600" dirty="0" smtClean="0">
                <a:solidFill>
                  <a:srgbClr val="0000FF"/>
                </a:solidFill>
              </a:rPr>
              <a:t>point</a:t>
            </a:r>
            <a:endParaRPr lang="en-US" sz="3600" dirty="0">
              <a:solidFill>
                <a:srgbClr val="0000FF"/>
              </a:solidFill>
            </a:endParaRP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Polar Move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1256" y="6008003"/>
            <a:ext cx="752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"/>
                <a:cs typeface="Courier"/>
              </a:rPr>
              <a:t>movePolar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GPoint</a:t>
            </a:r>
            <a:r>
              <a:rPr lang="en-US" dirty="0" smtClean="0">
                <a:latin typeface="Courier"/>
                <a:cs typeface="Courier"/>
              </a:rPr>
              <a:t> start, </a:t>
            </a:r>
            <a:r>
              <a:rPr lang="en-US" b="1" dirty="0" smtClean="0">
                <a:latin typeface="Courier"/>
                <a:cs typeface="Courier"/>
              </a:rPr>
              <a:t>double</a:t>
            </a:r>
            <a:r>
              <a:rPr lang="en-US" dirty="0" smtClean="0">
                <a:latin typeface="Courier"/>
                <a:cs typeface="Courier"/>
              </a:rPr>
              <a:t> length, </a:t>
            </a:r>
            <a:r>
              <a:rPr lang="en-US" b="1" dirty="0" smtClean="0">
                <a:latin typeface="Courier"/>
                <a:cs typeface="Courier"/>
              </a:rPr>
              <a:t>double</a:t>
            </a:r>
            <a:r>
              <a:rPr lang="en-US" dirty="0" smtClean="0">
                <a:latin typeface="Courier"/>
                <a:cs typeface="Courier"/>
              </a:rPr>
              <a:t> angle);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523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1 at 22.35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08" y="653587"/>
            <a:ext cx="6620025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Pythagoreas</a:t>
            </a:r>
            <a:r>
              <a:rPr lang="en-US" sz="4600" dirty="0" smtClean="0">
                <a:latin typeface="Calibri"/>
                <a:cs typeface="Calibri"/>
              </a:rPr>
              <a:t> Tree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14" y="4119690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6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404" y="32503"/>
            <a:ext cx="9599216" cy="6887437"/>
          </a:xfrm>
          <a:prstGeom prst="rect">
            <a:avLst/>
          </a:prstGeom>
        </p:spPr>
      </p:pic>
      <p:pic>
        <p:nvPicPr>
          <p:cNvPr id="5" name="Picture 4" descr="F:\_Dissertation\130624 - main\images\state_of_the_art\space_colonization_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3935" y="1289443"/>
            <a:ext cx="7427392" cy="4984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37588" y="5652985"/>
            <a:ext cx="4428316" cy="461665"/>
          </a:xfrm>
          <a:prstGeom prst="rect">
            <a:avLst/>
          </a:prstGeom>
          <a:solidFill>
            <a:srgbClr val="DCE6F2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Soeren</a:t>
            </a:r>
            <a:r>
              <a:rPr lang="en-US" sz="2400" dirty="0" smtClean="0"/>
              <a:t> Perk, </a:t>
            </a:r>
            <a:r>
              <a:rPr lang="en-US" sz="2400" dirty="0" err="1" smtClean="0"/>
              <a:t>Guibas</a:t>
            </a:r>
            <a:r>
              <a:rPr lang="en-US" sz="2400" dirty="0" smtClean="0"/>
              <a:t> Lab, Stanford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48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65275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1 at 22.3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7263" y="588538"/>
            <a:ext cx="6565130" cy="6767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14" y="4119690"/>
            <a:ext cx="2465741" cy="243259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Fractal Circles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32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924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Review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43929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1 at 22.35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329" y="710037"/>
            <a:ext cx="5934627" cy="6147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14" y="4119690"/>
            <a:ext cx="2465741" cy="243259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Koch Snowflake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46607" y="3836930"/>
            <a:ext cx="1215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 don’t plan to have time to solve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5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3297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2436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099" y="242760"/>
            <a:ext cx="3432205" cy="258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5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09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7354" y="6294930"/>
            <a:ext cx="6043864" cy="369332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</a:t>
            </a:r>
            <a:r>
              <a:rPr lang="en-US" dirty="0" err="1" smtClean="0"/>
              <a:t>mWmSGH_ulGw#t</a:t>
            </a:r>
            <a:r>
              <a:rPr lang="en-US" dirty="0" smtClean="0"/>
              <a:t>=187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2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32977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57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3700616" y="3522876"/>
            <a:ext cx="4383384" cy="181605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Recursive </a:t>
            </a:r>
          </a:p>
          <a:p>
            <a:r>
              <a:rPr lang="en-US" sz="6000" dirty="0" smtClean="0">
                <a:latin typeface="Calibri"/>
                <a:cs typeface="Calibri"/>
              </a:rPr>
              <a:t>Ray Tracing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757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6384" y="6314405"/>
            <a:ext cx="175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John </a:t>
            </a:r>
            <a:r>
              <a:rPr lang="en-US" dirty="0" err="1" smtClean="0">
                <a:solidFill>
                  <a:srgbClr val="FFFFFF"/>
                </a:solidFill>
              </a:rPr>
              <a:t>Ousterhout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Little Bit of Slope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66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2926001"/>
            <a:ext cx="8229600" cy="1444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Define an operation in terms of </a:t>
            </a:r>
            <a:r>
              <a:rPr lang="en-US" b="1" dirty="0" smtClean="0"/>
              <a:t>itself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9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41804" y="4710827"/>
            <a:ext cx="7483161" cy="19526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1804" y="2894766"/>
            <a:ext cx="7483161" cy="16248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41804" y="1051394"/>
            <a:ext cx="7483161" cy="16248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Three Musts of Recursion 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1426" y="1360611"/>
            <a:ext cx="64807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Y</a:t>
            </a:r>
            <a:r>
              <a:rPr lang="en-US" sz="3200" dirty="0" smtClean="0"/>
              <a:t>our </a:t>
            </a:r>
            <a:r>
              <a:rPr lang="en-US" sz="3200" dirty="0"/>
              <a:t>code must have a case for all valid </a:t>
            </a:r>
            <a:r>
              <a:rPr lang="en-US" sz="3200" dirty="0" smtClean="0"/>
              <a:t>inputs.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961426" y="3249953"/>
            <a:ext cx="66582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3200" dirty="0"/>
              <a:t>You must have a base </a:t>
            </a:r>
            <a:r>
              <a:rPr lang="en-US" sz="3200" dirty="0" smtClean="0"/>
              <a:t>case (makes no recursive calls).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961426" y="4865325"/>
            <a:ext cx="68358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3200" dirty="0"/>
              <a:t>When you make a recursive call it should be to a simpler instance (forward progress towards base case)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9079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07219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/>
              <a:t>N! = N * (N – 1)!</a:t>
            </a:r>
            <a:endParaRPr lang="en-US" sz="42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04175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Fact(N) is equal to N times Fact(N – 1)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4866" y="4740334"/>
            <a:ext cx="2683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5! = 5 * 4 * 3 * 2 * 1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5! = 5 * 4!</a:t>
            </a:r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Factorial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77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142" y="1624893"/>
            <a:ext cx="51714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fact(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n) {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(n == 0)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n * </a:t>
            </a:r>
            <a:r>
              <a:rPr lang="en-US" sz="2400" dirty="0" smtClean="0">
                <a:latin typeface="Courier"/>
                <a:cs typeface="Courier"/>
              </a:rPr>
              <a:t>fact(n – 1);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421195" y="1283528"/>
            <a:ext cx="0" cy="53662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143772">
            <a:off x="5339262" y="3236129"/>
            <a:ext cx="37135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N! = N * (N – 1)!</a:t>
            </a:r>
            <a:endParaRPr lang="en-US" sz="4200" dirty="0"/>
          </a:p>
        </p:txBody>
      </p:sp>
      <p:sp>
        <p:nvSpPr>
          <p:cNvPr id="15" name="Rectangle 14"/>
          <p:cNvSpPr/>
          <p:nvPr/>
        </p:nvSpPr>
        <p:spPr>
          <a:xfrm>
            <a:off x="710081" y="2225692"/>
            <a:ext cx="4547250" cy="12835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53657" y="3880094"/>
            <a:ext cx="4203674" cy="7624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297" y="5206717"/>
            <a:ext cx="985567" cy="985567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2362385" y="4724476"/>
            <a:ext cx="669115" cy="983128"/>
          </a:xfrm>
          <a:custGeom>
            <a:avLst/>
            <a:gdLst>
              <a:gd name="connsiteX0" fmla="*/ 669115 w 669115"/>
              <a:gd name="connsiteY0" fmla="*/ 983128 h 983128"/>
              <a:gd name="connsiteX1" fmla="*/ 477939 w 669115"/>
              <a:gd name="connsiteY1" fmla="*/ 955819 h 983128"/>
              <a:gd name="connsiteX2" fmla="*/ 368696 w 669115"/>
              <a:gd name="connsiteY2" fmla="*/ 901200 h 983128"/>
              <a:gd name="connsiteX3" fmla="*/ 245797 w 669115"/>
              <a:gd name="connsiteY3" fmla="*/ 791964 h 983128"/>
              <a:gd name="connsiteX4" fmla="*/ 136554 w 669115"/>
              <a:gd name="connsiteY4" fmla="*/ 641764 h 983128"/>
              <a:gd name="connsiteX5" fmla="*/ 150209 w 669115"/>
              <a:gd name="connsiteY5" fmla="*/ 136545 h 983128"/>
              <a:gd name="connsiteX6" fmla="*/ 136554 w 669115"/>
              <a:gd name="connsiteY6" fmla="*/ 13654 h 983128"/>
              <a:gd name="connsiteX7" fmla="*/ 95588 w 669115"/>
              <a:gd name="connsiteY7" fmla="*/ 40964 h 983128"/>
              <a:gd name="connsiteX8" fmla="*/ 40966 w 669115"/>
              <a:gd name="connsiteY8" fmla="*/ 122891 h 983128"/>
              <a:gd name="connsiteX9" fmla="*/ 0 w 669115"/>
              <a:gd name="connsiteY9" fmla="*/ 150200 h 983128"/>
              <a:gd name="connsiteX10" fmla="*/ 109243 w 669115"/>
              <a:gd name="connsiteY10" fmla="*/ 54618 h 983128"/>
              <a:gd name="connsiteX11" fmla="*/ 150209 w 669115"/>
              <a:gd name="connsiteY11" fmla="*/ 27309 h 983128"/>
              <a:gd name="connsiteX12" fmla="*/ 191176 w 669115"/>
              <a:gd name="connsiteY12" fmla="*/ 0 h 983128"/>
              <a:gd name="connsiteX13" fmla="*/ 232142 w 669115"/>
              <a:gd name="connsiteY13" fmla="*/ 13654 h 983128"/>
              <a:gd name="connsiteX14" fmla="*/ 259453 w 669115"/>
              <a:gd name="connsiteY14" fmla="*/ 40964 h 983128"/>
              <a:gd name="connsiteX15" fmla="*/ 327730 w 669115"/>
              <a:gd name="connsiteY15" fmla="*/ 150200 h 98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69115" h="983128">
                <a:moveTo>
                  <a:pt x="669115" y="983128"/>
                </a:moveTo>
                <a:cubicBezTo>
                  <a:pt x="605390" y="974025"/>
                  <a:pt x="540043" y="972756"/>
                  <a:pt x="477939" y="955819"/>
                </a:cubicBezTo>
                <a:cubicBezTo>
                  <a:pt x="438661" y="945107"/>
                  <a:pt x="400488" y="926632"/>
                  <a:pt x="368696" y="901200"/>
                </a:cubicBezTo>
                <a:cubicBezTo>
                  <a:pt x="322892" y="864560"/>
                  <a:pt x="283411" y="837098"/>
                  <a:pt x="245797" y="791964"/>
                </a:cubicBezTo>
                <a:cubicBezTo>
                  <a:pt x="194810" y="730783"/>
                  <a:pt x="174406" y="698539"/>
                  <a:pt x="136554" y="641764"/>
                </a:cubicBezTo>
                <a:cubicBezTo>
                  <a:pt x="141106" y="473358"/>
                  <a:pt x="142559" y="304839"/>
                  <a:pt x="150209" y="136545"/>
                </a:cubicBezTo>
                <a:cubicBezTo>
                  <a:pt x="155592" y="18126"/>
                  <a:pt x="190661" y="67759"/>
                  <a:pt x="136554" y="13654"/>
                </a:cubicBezTo>
                <a:cubicBezTo>
                  <a:pt x="122899" y="22757"/>
                  <a:pt x="106395" y="28613"/>
                  <a:pt x="95588" y="40964"/>
                </a:cubicBezTo>
                <a:cubicBezTo>
                  <a:pt x="73974" y="65664"/>
                  <a:pt x="68276" y="104685"/>
                  <a:pt x="40966" y="122891"/>
                </a:cubicBezTo>
                <a:lnTo>
                  <a:pt x="0" y="150200"/>
                </a:lnTo>
                <a:cubicBezTo>
                  <a:pt x="45519" y="81926"/>
                  <a:pt x="13656" y="118339"/>
                  <a:pt x="109243" y="54618"/>
                </a:cubicBezTo>
                <a:lnTo>
                  <a:pt x="150209" y="27309"/>
                </a:lnTo>
                <a:lnTo>
                  <a:pt x="191176" y="0"/>
                </a:lnTo>
                <a:cubicBezTo>
                  <a:pt x="204831" y="4551"/>
                  <a:pt x="219799" y="6249"/>
                  <a:pt x="232142" y="13654"/>
                </a:cubicBezTo>
                <a:cubicBezTo>
                  <a:pt x="243182" y="20278"/>
                  <a:pt x="251728" y="30665"/>
                  <a:pt x="259453" y="40964"/>
                </a:cubicBezTo>
                <a:cubicBezTo>
                  <a:pt x="304651" y="101225"/>
                  <a:pt x="304067" y="102879"/>
                  <a:pt x="327730" y="150200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Factorial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604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142" y="1624893"/>
            <a:ext cx="51714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fact(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n) {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2400" dirty="0" smtClean="0">
                <a:latin typeface="Courier"/>
                <a:cs typeface="Courier"/>
              </a:rPr>
              <a:t>(n == 0) 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1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  }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n * </a:t>
            </a:r>
            <a:r>
              <a:rPr lang="en-US" sz="2400" dirty="0" smtClean="0">
                <a:latin typeface="Courier"/>
                <a:cs typeface="Courier"/>
              </a:rPr>
              <a:t>fact(n – 1);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}</a:t>
            </a:r>
          </a:p>
          <a:p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421195" y="1283528"/>
            <a:ext cx="0" cy="53662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9143772">
            <a:off x="5339262" y="3236129"/>
            <a:ext cx="37135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N! = N * (N – 1)!</a:t>
            </a:r>
            <a:endParaRPr lang="en-US" sz="4200" dirty="0"/>
          </a:p>
        </p:txBody>
      </p:sp>
      <p:sp>
        <p:nvSpPr>
          <p:cNvPr id="15" name="Rectangle 14"/>
          <p:cNvSpPr/>
          <p:nvPr/>
        </p:nvSpPr>
        <p:spPr>
          <a:xfrm>
            <a:off x="710081" y="2225692"/>
            <a:ext cx="4547250" cy="12835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391" y="878223"/>
            <a:ext cx="985567" cy="985567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3714270" y="1338146"/>
            <a:ext cx="832980" cy="801407"/>
          </a:xfrm>
          <a:custGeom>
            <a:avLst/>
            <a:gdLst>
              <a:gd name="connsiteX0" fmla="*/ 832980 w 832980"/>
              <a:gd name="connsiteY0" fmla="*/ 0 h 801407"/>
              <a:gd name="connsiteX1" fmla="*/ 450628 w 832980"/>
              <a:gd name="connsiteY1" fmla="*/ 13655 h 801407"/>
              <a:gd name="connsiteX2" fmla="*/ 396007 w 832980"/>
              <a:gd name="connsiteY2" fmla="*/ 40964 h 801407"/>
              <a:gd name="connsiteX3" fmla="*/ 327730 w 832980"/>
              <a:gd name="connsiteY3" fmla="*/ 136546 h 801407"/>
              <a:gd name="connsiteX4" fmla="*/ 232142 w 832980"/>
              <a:gd name="connsiteY4" fmla="*/ 273091 h 801407"/>
              <a:gd name="connsiteX5" fmla="*/ 191176 w 832980"/>
              <a:gd name="connsiteY5" fmla="*/ 423292 h 801407"/>
              <a:gd name="connsiteX6" fmla="*/ 150209 w 832980"/>
              <a:gd name="connsiteY6" fmla="*/ 628110 h 801407"/>
              <a:gd name="connsiteX7" fmla="*/ 122899 w 832980"/>
              <a:gd name="connsiteY7" fmla="*/ 791965 h 801407"/>
              <a:gd name="connsiteX8" fmla="*/ 95588 w 832980"/>
              <a:gd name="connsiteY8" fmla="*/ 737346 h 801407"/>
              <a:gd name="connsiteX9" fmla="*/ 81932 w 832980"/>
              <a:gd name="connsiteY9" fmla="*/ 682728 h 801407"/>
              <a:gd name="connsiteX10" fmla="*/ 27311 w 832980"/>
              <a:gd name="connsiteY10" fmla="*/ 600801 h 801407"/>
              <a:gd name="connsiteX11" fmla="*/ 0 w 832980"/>
              <a:gd name="connsiteY11" fmla="*/ 559837 h 801407"/>
              <a:gd name="connsiteX12" fmla="*/ 54622 w 832980"/>
              <a:gd name="connsiteY12" fmla="*/ 641764 h 801407"/>
              <a:gd name="connsiteX13" fmla="*/ 81932 w 832980"/>
              <a:gd name="connsiteY13" fmla="*/ 723692 h 801407"/>
              <a:gd name="connsiteX14" fmla="*/ 95588 w 832980"/>
              <a:gd name="connsiteY14" fmla="*/ 764655 h 801407"/>
              <a:gd name="connsiteX15" fmla="*/ 232142 w 832980"/>
              <a:gd name="connsiteY15" fmla="*/ 710037 h 801407"/>
              <a:gd name="connsiteX16" fmla="*/ 259453 w 832980"/>
              <a:gd name="connsiteY16" fmla="*/ 669074 h 801407"/>
              <a:gd name="connsiteX17" fmla="*/ 355040 w 832980"/>
              <a:gd name="connsiteY17" fmla="*/ 628110 h 80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2980" h="801407">
                <a:moveTo>
                  <a:pt x="832980" y="0"/>
                </a:moveTo>
                <a:cubicBezTo>
                  <a:pt x="705529" y="4552"/>
                  <a:pt x="577603" y="1752"/>
                  <a:pt x="450628" y="13655"/>
                </a:cubicBezTo>
                <a:cubicBezTo>
                  <a:pt x="430361" y="15555"/>
                  <a:pt x="411463" y="27717"/>
                  <a:pt x="396007" y="40964"/>
                </a:cubicBezTo>
                <a:cubicBezTo>
                  <a:pt x="379557" y="55063"/>
                  <a:pt x="342884" y="115331"/>
                  <a:pt x="327730" y="136546"/>
                </a:cubicBezTo>
                <a:cubicBezTo>
                  <a:pt x="308253" y="163813"/>
                  <a:pt x="239992" y="249542"/>
                  <a:pt x="232142" y="273091"/>
                </a:cubicBezTo>
                <a:cubicBezTo>
                  <a:pt x="203475" y="359087"/>
                  <a:pt x="205653" y="341263"/>
                  <a:pt x="191176" y="423292"/>
                </a:cubicBezTo>
                <a:cubicBezTo>
                  <a:pt x="157790" y="612468"/>
                  <a:pt x="182341" y="531725"/>
                  <a:pt x="150209" y="628110"/>
                </a:cubicBezTo>
                <a:cubicBezTo>
                  <a:pt x="141106" y="682728"/>
                  <a:pt x="147663" y="841490"/>
                  <a:pt x="122899" y="791965"/>
                </a:cubicBezTo>
                <a:cubicBezTo>
                  <a:pt x="113795" y="773759"/>
                  <a:pt x="102736" y="756405"/>
                  <a:pt x="95588" y="737346"/>
                </a:cubicBezTo>
                <a:cubicBezTo>
                  <a:pt x="88998" y="719775"/>
                  <a:pt x="90325" y="699513"/>
                  <a:pt x="81932" y="682728"/>
                </a:cubicBezTo>
                <a:cubicBezTo>
                  <a:pt x="67253" y="653372"/>
                  <a:pt x="45518" y="628110"/>
                  <a:pt x="27311" y="600801"/>
                </a:cubicBezTo>
                <a:lnTo>
                  <a:pt x="0" y="559837"/>
                </a:lnTo>
                <a:lnTo>
                  <a:pt x="54622" y="641764"/>
                </a:lnTo>
                <a:lnTo>
                  <a:pt x="81932" y="723692"/>
                </a:lnTo>
                <a:lnTo>
                  <a:pt x="95588" y="764655"/>
                </a:lnTo>
                <a:cubicBezTo>
                  <a:pt x="196832" y="730909"/>
                  <a:pt x="151771" y="750220"/>
                  <a:pt x="232142" y="710037"/>
                </a:cubicBezTo>
                <a:cubicBezTo>
                  <a:pt x="241246" y="696383"/>
                  <a:pt x="245204" y="677216"/>
                  <a:pt x="259453" y="669074"/>
                </a:cubicBezTo>
                <a:cubicBezTo>
                  <a:pt x="410461" y="582789"/>
                  <a:pt x="272431" y="710716"/>
                  <a:pt x="355040" y="628110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Factorial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50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705</Words>
  <Application>Microsoft Macintosh PowerPoint</Application>
  <PresentationFormat>On-screen Show (4:3)</PresentationFormat>
  <Paragraphs>164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24</cp:revision>
  <dcterms:created xsi:type="dcterms:W3CDTF">2016-01-22T03:10:40Z</dcterms:created>
  <dcterms:modified xsi:type="dcterms:W3CDTF">2016-01-22T18:31:39Z</dcterms:modified>
</cp:coreProperties>
</file>